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4"/>
  </p:notesMasterIdLst>
  <p:sldIdLst>
    <p:sldId id="256" r:id="rId2"/>
    <p:sldId id="257" r:id="rId3"/>
    <p:sldId id="260" r:id="rId4"/>
    <p:sldId id="258" r:id="rId5"/>
    <p:sldId id="259" r:id="rId6"/>
    <p:sldId id="262" r:id="rId7"/>
    <p:sldId id="263" r:id="rId8"/>
    <p:sldId id="261" r:id="rId9"/>
    <p:sldId id="264" r:id="rId10"/>
    <p:sldId id="265" r:id="rId11"/>
    <p:sldId id="266" r:id="rId12"/>
    <p:sldId id="267" r:id="rId13"/>
    <p:sldId id="268" r:id="rId14"/>
    <p:sldId id="270" r:id="rId15"/>
    <p:sldId id="271" r:id="rId16"/>
    <p:sldId id="272" r:id="rId17"/>
    <p:sldId id="273" r:id="rId18"/>
    <p:sldId id="275" r:id="rId19"/>
    <p:sldId id="269" r:id="rId20"/>
    <p:sldId id="276" r:id="rId21"/>
    <p:sldId id="278" r:id="rId22"/>
    <p:sldId id="277" r:id="rId23"/>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2" d="100"/>
          <a:sy n="72" d="100"/>
        </p:scale>
        <p:origin x="-109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B65868-15C9-466D-84DA-7ED775C37B6B}" type="datetimeFigureOut">
              <a:rPr lang="es-MX" smtClean="0"/>
              <a:pPr/>
              <a:t>31/03/2011</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2BF4C4-1ABA-4938-B274-2A922D0FE3F9}" type="slidenum">
              <a:rPr lang="es-MX" smtClean="0"/>
              <a:pPr/>
              <a:t>‹Nº›</a:t>
            </a:fld>
            <a:endParaRPr lang="es-MX"/>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752BF4C4-1ABA-4938-B274-2A922D0FE3F9}" type="slidenum">
              <a:rPr lang="es-MX" smtClean="0"/>
              <a:pPr/>
              <a:t>1</a:t>
            </a:fld>
            <a:endParaRPr lang="es-MX"/>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752BF4C4-1ABA-4938-B274-2A922D0FE3F9}" type="slidenum">
              <a:rPr lang="es-MX" smtClean="0"/>
              <a:pPr/>
              <a:t>10</a:t>
            </a:fld>
            <a:endParaRPr lang="es-MX"/>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752BF4C4-1ABA-4938-B274-2A922D0FE3F9}" type="slidenum">
              <a:rPr lang="es-MX" smtClean="0"/>
              <a:pPr/>
              <a:t>11</a:t>
            </a:fld>
            <a:endParaRPr lang="es-MX"/>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752BF4C4-1ABA-4938-B274-2A922D0FE3F9}" type="slidenum">
              <a:rPr lang="es-MX" smtClean="0"/>
              <a:pPr/>
              <a:t>12</a:t>
            </a:fld>
            <a:endParaRPr lang="es-MX"/>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752BF4C4-1ABA-4938-B274-2A922D0FE3F9}" type="slidenum">
              <a:rPr lang="es-MX" smtClean="0"/>
              <a:pPr/>
              <a:t>13</a:t>
            </a:fld>
            <a:endParaRPr lang="es-MX"/>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752BF4C4-1ABA-4938-B274-2A922D0FE3F9}" type="slidenum">
              <a:rPr lang="es-MX" smtClean="0"/>
              <a:pPr/>
              <a:t>14</a:t>
            </a:fld>
            <a:endParaRPr lang="es-MX"/>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752BF4C4-1ABA-4938-B274-2A922D0FE3F9}" type="slidenum">
              <a:rPr lang="es-MX" smtClean="0"/>
              <a:pPr/>
              <a:t>15</a:t>
            </a:fld>
            <a:endParaRPr lang="es-MX"/>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752BF4C4-1ABA-4938-B274-2A922D0FE3F9}" type="slidenum">
              <a:rPr lang="es-MX" smtClean="0"/>
              <a:pPr/>
              <a:t>16</a:t>
            </a:fld>
            <a:endParaRPr lang="es-MX"/>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752BF4C4-1ABA-4938-B274-2A922D0FE3F9}" type="slidenum">
              <a:rPr lang="es-MX" smtClean="0"/>
              <a:pPr/>
              <a:t>17</a:t>
            </a:fld>
            <a:endParaRPr lang="es-MX"/>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752BF4C4-1ABA-4938-B274-2A922D0FE3F9}" type="slidenum">
              <a:rPr lang="es-MX" smtClean="0"/>
              <a:pPr/>
              <a:t>18</a:t>
            </a:fld>
            <a:endParaRPr lang="es-MX"/>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752BF4C4-1ABA-4938-B274-2A922D0FE3F9}" type="slidenum">
              <a:rPr lang="es-MX" smtClean="0"/>
              <a:pPr/>
              <a:t>19</a:t>
            </a:fld>
            <a:endParaRPr lang="es-MX"/>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752BF4C4-1ABA-4938-B274-2A922D0FE3F9}" type="slidenum">
              <a:rPr lang="es-MX" smtClean="0"/>
              <a:pPr/>
              <a:t>2</a:t>
            </a:fld>
            <a:endParaRPr lang="es-MX"/>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752BF4C4-1ABA-4938-B274-2A922D0FE3F9}" type="slidenum">
              <a:rPr lang="es-MX" smtClean="0"/>
              <a:pPr/>
              <a:t>20</a:t>
            </a:fld>
            <a:endParaRPr lang="es-MX"/>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752BF4C4-1ABA-4938-B274-2A922D0FE3F9}" type="slidenum">
              <a:rPr lang="es-MX" smtClean="0"/>
              <a:pPr/>
              <a:t>21</a:t>
            </a:fld>
            <a:endParaRPr lang="es-MX"/>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752BF4C4-1ABA-4938-B274-2A922D0FE3F9}" type="slidenum">
              <a:rPr lang="es-MX" smtClean="0"/>
              <a:pPr/>
              <a:t>22</a:t>
            </a:fld>
            <a:endParaRPr lang="es-MX"/>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752BF4C4-1ABA-4938-B274-2A922D0FE3F9}" type="slidenum">
              <a:rPr lang="es-MX" smtClean="0"/>
              <a:pPr/>
              <a:t>3</a:t>
            </a:fld>
            <a:endParaRPr lang="es-MX"/>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752BF4C4-1ABA-4938-B274-2A922D0FE3F9}" type="slidenum">
              <a:rPr lang="es-MX" smtClean="0"/>
              <a:pPr/>
              <a:t>4</a:t>
            </a:fld>
            <a:endParaRPr lang="es-MX"/>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752BF4C4-1ABA-4938-B274-2A922D0FE3F9}" type="slidenum">
              <a:rPr lang="es-MX" smtClean="0"/>
              <a:pPr/>
              <a:t>5</a:t>
            </a:fld>
            <a:endParaRPr lang="es-MX"/>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752BF4C4-1ABA-4938-B274-2A922D0FE3F9}" type="slidenum">
              <a:rPr lang="es-MX" smtClean="0"/>
              <a:pPr/>
              <a:t>6</a:t>
            </a:fld>
            <a:endParaRPr lang="es-MX"/>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752BF4C4-1ABA-4938-B274-2A922D0FE3F9}" type="slidenum">
              <a:rPr lang="es-MX" smtClean="0"/>
              <a:pPr/>
              <a:t>7</a:t>
            </a:fld>
            <a:endParaRPr lang="es-MX"/>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752BF4C4-1ABA-4938-B274-2A922D0FE3F9}" type="slidenum">
              <a:rPr lang="es-MX" smtClean="0"/>
              <a:pPr/>
              <a:t>8</a:t>
            </a:fld>
            <a:endParaRPr lang="es-MX"/>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752BF4C4-1ABA-4938-B274-2A922D0FE3F9}" type="slidenum">
              <a:rPr lang="es-MX" smtClean="0"/>
              <a:pPr/>
              <a:t>9</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84CD244D-E44C-4DD4-94B5-FD7F25408448}" type="datetimeFigureOut">
              <a:rPr lang="es-MX" smtClean="0"/>
              <a:pPr/>
              <a:t>31/03/2011</a:t>
            </a:fld>
            <a:endParaRPr lang="es-MX"/>
          </a:p>
        </p:txBody>
      </p:sp>
      <p:sp>
        <p:nvSpPr>
          <p:cNvPr id="19" name="18 Marcador de pie de página"/>
          <p:cNvSpPr>
            <a:spLocks noGrp="1"/>
          </p:cNvSpPr>
          <p:nvPr>
            <p:ph type="ftr" sz="quarter" idx="11"/>
          </p:nvPr>
        </p:nvSpPr>
        <p:spPr/>
        <p:txBody>
          <a:bodyPr/>
          <a:lstStyle/>
          <a:p>
            <a:endParaRPr lang="es-MX"/>
          </a:p>
        </p:txBody>
      </p:sp>
      <p:sp>
        <p:nvSpPr>
          <p:cNvPr id="27" name="26 Marcador de número de diapositiva"/>
          <p:cNvSpPr>
            <a:spLocks noGrp="1"/>
          </p:cNvSpPr>
          <p:nvPr>
            <p:ph type="sldNum" sz="quarter" idx="12"/>
          </p:nvPr>
        </p:nvSpPr>
        <p:spPr/>
        <p:txBody>
          <a:bodyPr/>
          <a:lstStyle/>
          <a:p>
            <a:fld id="{FD61E448-4B74-48A4-9684-65A33BCDEDA4}" type="slidenum">
              <a:rPr lang="es-MX" smtClean="0"/>
              <a:pPr/>
              <a:t>‹Nº›</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84CD244D-E44C-4DD4-94B5-FD7F25408448}" type="datetimeFigureOut">
              <a:rPr lang="es-MX" smtClean="0"/>
              <a:pPr/>
              <a:t>31/03/2011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FD61E448-4B74-48A4-9684-65A33BCDEDA4}"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84CD244D-E44C-4DD4-94B5-FD7F25408448}" type="datetimeFigureOut">
              <a:rPr lang="es-MX" smtClean="0"/>
              <a:pPr/>
              <a:t>31/03/2011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FD61E448-4B74-48A4-9684-65A33BCDEDA4}"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84CD244D-E44C-4DD4-94B5-FD7F25408448}" type="datetimeFigureOut">
              <a:rPr lang="es-MX" smtClean="0"/>
              <a:pPr/>
              <a:t>31/03/2011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FD61E448-4B74-48A4-9684-65A33BCDEDA4}"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84CD244D-E44C-4DD4-94B5-FD7F25408448}" type="datetimeFigureOut">
              <a:rPr lang="es-MX" smtClean="0"/>
              <a:pPr/>
              <a:t>31/03/2011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FD61E448-4B74-48A4-9684-65A33BCDEDA4}" type="slidenum">
              <a:rPr lang="es-MX" smtClean="0"/>
              <a:pPr/>
              <a:t>‹Nº›</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84CD244D-E44C-4DD4-94B5-FD7F25408448}" type="datetimeFigureOut">
              <a:rPr lang="es-MX" smtClean="0"/>
              <a:pPr/>
              <a:t>31/03/2011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FD61E448-4B74-48A4-9684-65A33BCDEDA4}"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84CD244D-E44C-4DD4-94B5-FD7F25408448}" type="datetimeFigureOut">
              <a:rPr lang="es-MX" smtClean="0"/>
              <a:pPr/>
              <a:t>31/03/2011</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FD61E448-4B74-48A4-9684-65A33BCDEDA4}"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84CD244D-E44C-4DD4-94B5-FD7F25408448}" type="datetimeFigureOut">
              <a:rPr lang="es-MX" smtClean="0"/>
              <a:pPr/>
              <a:t>31/03/2011</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FD61E448-4B74-48A4-9684-65A33BCDEDA4}"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4CD244D-E44C-4DD4-94B5-FD7F25408448}" type="datetimeFigureOut">
              <a:rPr lang="es-MX" smtClean="0"/>
              <a:pPr/>
              <a:t>31/03/2011</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FD61E448-4B74-48A4-9684-65A33BCDEDA4}"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84CD244D-E44C-4DD4-94B5-FD7F25408448}" type="datetimeFigureOut">
              <a:rPr lang="es-MX" smtClean="0"/>
              <a:pPr/>
              <a:t>31/03/2011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FD61E448-4B74-48A4-9684-65A33BCDEDA4}"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84CD244D-E44C-4DD4-94B5-FD7F25408448}" type="datetimeFigureOut">
              <a:rPr lang="es-MX" smtClean="0"/>
              <a:pPr/>
              <a:t>31/03/2011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a:xfrm>
            <a:off x="8077200" y="6356350"/>
            <a:ext cx="609600" cy="365125"/>
          </a:xfrm>
        </p:spPr>
        <p:txBody>
          <a:bodyPr/>
          <a:lstStyle/>
          <a:p>
            <a:fld id="{FD61E448-4B74-48A4-9684-65A33BCDEDA4}" type="slidenum">
              <a:rPr lang="es-MX" smtClean="0"/>
              <a:pPr/>
              <a:t>‹Nº›</a:t>
            </a:fld>
            <a:endParaRPr lang="es-MX"/>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4CD244D-E44C-4DD4-94B5-FD7F25408448}" type="datetimeFigureOut">
              <a:rPr lang="es-MX" smtClean="0"/>
              <a:pPr/>
              <a:t>31/03/2011</a:t>
            </a:fld>
            <a:endParaRPr lang="es-MX"/>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MX"/>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D61E448-4B74-48A4-9684-65A33BCDEDA4}" type="slidenum">
              <a:rPr lang="es-MX" smtClean="0"/>
              <a:pPr/>
              <a:t>‹Nº›</a:t>
            </a:fld>
            <a:endParaRPr lang="es-MX"/>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1428736"/>
            <a:ext cx="7772400" cy="1470025"/>
          </a:xfrm>
        </p:spPr>
        <p:txBody>
          <a:bodyPr>
            <a:normAutofit fontScale="90000"/>
          </a:bodyPr>
          <a:lstStyle/>
          <a:p>
            <a:r>
              <a:rPr lang="es-MX" dirty="0" smtClean="0"/>
              <a:t>SOLUCIONES TIPO SOLITON EN UN MODELO PARA LA DESNATURALIZACION DEL ADN</a:t>
            </a:r>
            <a:endParaRPr lang="es-MX" dirty="0"/>
          </a:p>
        </p:txBody>
      </p:sp>
      <p:sp>
        <p:nvSpPr>
          <p:cNvPr id="3" name="2 Subtítulo"/>
          <p:cNvSpPr>
            <a:spLocks noGrp="1"/>
          </p:cNvSpPr>
          <p:nvPr>
            <p:ph type="subTitle" idx="1"/>
          </p:nvPr>
        </p:nvSpPr>
        <p:spPr>
          <a:xfrm>
            <a:off x="1371600" y="3886200"/>
            <a:ext cx="6400800" cy="2257444"/>
          </a:xfrm>
        </p:spPr>
        <p:txBody>
          <a:bodyPr>
            <a:normAutofit lnSpcReduction="10000"/>
          </a:bodyPr>
          <a:lstStyle/>
          <a:p>
            <a:r>
              <a:rPr lang="es-MX" dirty="0" smtClean="0"/>
              <a:t>Fernando Ongay Larios</a:t>
            </a:r>
          </a:p>
          <a:p>
            <a:r>
              <a:rPr lang="es-MX" dirty="0" smtClean="0"/>
              <a:t>Facultad de Ciencias</a:t>
            </a:r>
          </a:p>
          <a:p>
            <a:r>
              <a:rPr lang="es-MX" dirty="0" smtClean="0"/>
              <a:t>Universidad Autónoma del Estado de México</a:t>
            </a:r>
          </a:p>
          <a:p>
            <a:pPr algn="r"/>
            <a:r>
              <a:rPr lang="es-MX" sz="3000" dirty="0" smtClean="0"/>
              <a:t>Marzo 2011</a:t>
            </a:r>
          </a:p>
          <a:p>
            <a:endParaRPr lang="es-MX"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pPr algn="ctr"/>
            <a:r>
              <a:rPr lang="es-MX" dirty="0" smtClean="0"/>
              <a:t>Transcripción del ADN</a:t>
            </a:r>
            <a:endParaRPr lang="es-MX" dirty="0"/>
          </a:p>
        </p:txBody>
      </p:sp>
      <p:sp>
        <p:nvSpPr>
          <p:cNvPr id="6" name="5 Marcador de texto"/>
          <p:cNvSpPr>
            <a:spLocks noGrp="1"/>
          </p:cNvSpPr>
          <p:nvPr>
            <p:ph type="body" sz="half" idx="2"/>
          </p:nvPr>
        </p:nvSpPr>
        <p:spPr/>
        <p:txBody>
          <a:bodyPr>
            <a:noAutofit/>
          </a:bodyPr>
          <a:lstStyle/>
          <a:p>
            <a:pPr algn="just"/>
            <a:r>
              <a:rPr lang="es-ES" sz="2000" dirty="0" smtClean="0"/>
              <a:t>La burbuja de transcripción es una apertura de ADN desnaturalizado de 18 pares de bases, donde empieza a sintetizarse el ARN.</a:t>
            </a:r>
            <a:endParaRPr lang="es-MX" sz="2000" dirty="0"/>
          </a:p>
        </p:txBody>
      </p:sp>
      <p:pic>
        <p:nvPicPr>
          <p:cNvPr id="7" name="6 Marcador de posición de imagen" descr="Transcripcion2"/>
          <p:cNvPicPr>
            <a:picLocks noGrp="1" noChangeAspect="1"/>
          </p:cNvPicPr>
          <p:nvPr>
            <p:ph type="pic" idx="1"/>
          </p:nvPr>
        </p:nvPicPr>
        <p:blipFill>
          <a:blip r:embed="rId3"/>
          <a:srcRect l="10656" r="10656"/>
          <a:stretch>
            <a:fillRect/>
          </a:stretch>
        </p:blip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57356" y="4572008"/>
            <a:ext cx="4994290" cy="485788"/>
          </a:xfrm>
        </p:spPr>
        <p:txBody>
          <a:bodyPr/>
          <a:lstStyle/>
          <a:p>
            <a:pPr algn="ctr"/>
            <a:r>
              <a:rPr lang="es-MX" dirty="0" smtClean="0"/>
              <a:t>Replicación del ADN</a:t>
            </a:r>
            <a:endParaRPr lang="es-MX" dirty="0"/>
          </a:p>
        </p:txBody>
      </p:sp>
      <p:sp>
        <p:nvSpPr>
          <p:cNvPr id="4" name="3 Marcador de texto"/>
          <p:cNvSpPr>
            <a:spLocks noGrp="1"/>
          </p:cNvSpPr>
          <p:nvPr>
            <p:ph type="body" sz="half" idx="2"/>
          </p:nvPr>
        </p:nvSpPr>
        <p:spPr>
          <a:xfrm>
            <a:off x="1785918" y="5072074"/>
            <a:ext cx="5643602" cy="1428760"/>
          </a:xfrm>
        </p:spPr>
        <p:txBody>
          <a:bodyPr>
            <a:noAutofit/>
          </a:bodyPr>
          <a:lstStyle/>
          <a:p>
            <a:pPr algn="just"/>
            <a:r>
              <a:rPr lang="es-MX" sz="2000" dirty="0" smtClean="0"/>
              <a:t>Es el mecanismo que permite al ADN duplicarse (es decir, sintetizar una copia idéntica). De esta manera de una molécula de ADN única, se obtienen dos o más "clones" de la primera.</a:t>
            </a:r>
            <a:endParaRPr lang="es-MX" sz="2000" dirty="0"/>
          </a:p>
        </p:txBody>
      </p:sp>
      <p:pic>
        <p:nvPicPr>
          <p:cNvPr id="5" name="4 Marcador de posición de imagen" descr="duplicacionADN.gif"/>
          <p:cNvPicPr>
            <a:picLocks noGrp="1" noChangeAspect="1"/>
          </p:cNvPicPr>
          <p:nvPr>
            <p:ph type="pic" idx="1"/>
          </p:nvPr>
        </p:nvPicPr>
        <p:blipFill>
          <a:blip r:embed="rId3"/>
          <a:srcRect l="3959" r="3959"/>
          <a:stretch>
            <a:fillRect/>
          </a:stretch>
        </p:blipFill>
        <p:spPr>
          <a:xfrm>
            <a:off x="1792288" y="612775"/>
            <a:ext cx="5065728" cy="3799296"/>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MX" dirty="0" err="1" smtClean="0"/>
              <a:t>Solitones</a:t>
            </a:r>
            <a:endParaRPr lang="es-MX" dirty="0"/>
          </a:p>
        </p:txBody>
      </p:sp>
      <p:pic>
        <p:nvPicPr>
          <p:cNvPr id="9" name="8 Marcador de contenido" descr="mkdv_1soliton_up.gif"/>
          <p:cNvPicPr>
            <a:picLocks noGrp="1" noChangeAspect="1"/>
          </p:cNvPicPr>
          <p:nvPr>
            <p:ph idx="1"/>
          </p:nvPr>
        </p:nvPicPr>
        <p:blipFill>
          <a:blip r:embed="rId3"/>
          <a:stretch>
            <a:fillRect/>
          </a:stretch>
        </p:blipFill>
        <p:spPr>
          <a:xfrm>
            <a:off x="1000125" y="2939256"/>
            <a:ext cx="7143750" cy="238125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25470"/>
          </a:xfrm>
        </p:spPr>
        <p:txBody>
          <a:bodyPr>
            <a:normAutofit fontScale="90000"/>
          </a:bodyPr>
          <a:lstStyle/>
          <a:p>
            <a:r>
              <a:rPr lang="es-MX" dirty="0" smtClean="0"/>
              <a:t>Un poco de historia</a:t>
            </a:r>
            <a:endParaRPr lang="es-MX" dirty="0"/>
          </a:p>
        </p:txBody>
      </p:sp>
      <p:sp>
        <p:nvSpPr>
          <p:cNvPr id="3" name="2 Marcador de contenido"/>
          <p:cNvSpPr>
            <a:spLocks noGrp="1"/>
          </p:cNvSpPr>
          <p:nvPr>
            <p:ph idx="1"/>
          </p:nvPr>
        </p:nvSpPr>
        <p:spPr>
          <a:xfrm>
            <a:off x="457200" y="3143248"/>
            <a:ext cx="8229600" cy="2982915"/>
          </a:xfrm>
        </p:spPr>
        <p:txBody>
          <a:bodyPr>
            <a:normAutofit fontScale="92500" lnSpcReduction="20000"/>
          </a:bodyPr>
          <a:lstStyle/>
          <a:p>
            <a:pPr indent="0" algn="just">
              <a:buNone/>
            </a:pPr>
            <a:r>
              <a:rPr lang="es-MX" dirty="0" smtClean="0"/>
              <a:t>En el año de 1834, el ingeniero escocés John Scott-Russell reportó el primer </a:t>
            </a:r>
            <a:r>
              <a:rPr lang="es-MX" dirty="0" err="1" smtClean="0"/>
              <a:t>solitón</a:t>
            </a:r>
            <a:r>
              <a:rPr lang="es-MX" dirty="0" smtClean="0"/>
              <a:t> (</a:t>
            </a:r>
            <a:r>
              <a:rPr lang="es-MX" i="1" dirty="0" err="1" smtClean="0">
                <a:latin typeface="Times New Roman"/>
                <a:ea typeface="Times New Roman"/>
                <a:cs typeface="Times New Roman"/>
              </a:rPr>
              <a:t>great</a:t>
            </a:r>
            <a:r>
              <a:rPr lang="es-MX" i="1" dirty="0" smtClean="0">
                <a:latin typeface="Times New Roman"/>
                <a:ea typeface="Times New Roman"/>
                <a:cs typeface="Times New Roman"/>
              </a:rPr>
              <a:t> </a:t>
            </a:r>
            <a:r>
              <a:rPr lang="es-MX" i="1" dirty="0" err="1" smtClean="0">
                <a:latin typeface="Times New Roman"/>
                <a:ea typeface="Times New Roman"/>
                <a:cs typeface="Times New Roman"/>
              </a:rPr>
              <a:t>waves</a:t>
            </a:r>
            <a:r>
              <a:rPr lang="es-MX" i="1" dirty="0" smtClean="0">
                <a:latin typeface="Times New Roman"/>
                <a:ea typeface="Times New Roman"/>
                <a:cs typeface="Times New Roman"/>
              </a:rPr>
              <a:t> of </a:t>
            </a:r>
            <a:r>
              <a:rPr lang="es-MX" i="1" dirty="0" err="1" smtClean="0">
                <a:latin typeface="Times New Roman"/>
                <a:ea typeface="Times New Roman"/>
                <a:cs typeface="Times New Roman"/>
              </a:rPr>
              <a:t>translation</a:t>
            </a:r>
            <a:r>
              <a:rPr lang="es-MX" dirty="0" smtClean="0"/>
              <a:t>).</a:t>
            </a:r>
          </a:p>
          <a:p>
            <a:pPr indent="0" algn="just">
              <a:buNone/>
            </a:pPr>
            <a:r>
              <a:rPr lang="es-MX" dirty="0" smtClean="0"/>
              <a:t>  </a:t>
            </a:r>
          </a:p>
          <a:p>
            <a:pPr indent="0" algn="just">
              <a:buNone/>
            </a:pPr>
            <a:r>
              <a:rPr lang="es-MX" dirty="0" smtClean="0"/>
              <a:t>Russell observó que se levantó una ola en la proa de una barcaza en un canal y </a:t>
            </a:r>
            <a:r>
              <a:rPr lang="es-MX" i="1" dirty="0" smtClean="0"/>
              <a:t>``fue deslizándose a gran velocidad hacia delante, formando una única ondulación de gran altura; una montaña de agua, redondeada y bien diferenciable, que continuó su recorrido por el canal, sin variar aparentemente su forma o reducir la velocidad'‘</a:t>
            </a:r>
            <a:r>
              <a:rPr lang="es-MX" dirty="0" smtClean="0"/>
              <a:t>.</a:t>
            </a:r>
          </a:p>
          <a:p>
            <a:endParaRPr lang="es-MX" dirty="0"/>
          </a:p>
        </p:txBody>
      </p:sp>
      <p:pic>
        <p:nvPicPr>
          <p:cNvPr id="4" name="3 Imagen" descr="http://www.cidse.itcr.ac.cr/revistamate/ContribucionesV7n12006/Solitones/index.2.gif"/>
          <p:cNvPicPr/>
          <p:nvPr/>
        </p:nvPicPr>
        <p:blipFill>
          <a:blip r:embed="rId3"/>
          <a:srcRect/>
          <a:stretch>
            <a:fillRect/>
          </a:stretch>
        </p:blipFill>
        <p:spPr bwMode="auto">
          <a:xfrm>
            <a:off x="3500430" y="928670"/>
            <a:ext cx="2143140" cy="21431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latin typeface="Times New Roman"/>
                <a:ea typeface="Times New Roman"/>
                <a:cs typeface="Times New Roman"/>
              </a:rPr>
              <a:t>Ecuación de </a:t>
            </a:r>
            <a:r>
              <a:rPr lang="es-MX" dirty="0" err="1" smtClean="0">
                <a:latin typeface="Times New Roman"/>
                <a:ea typeface="Times New Roman"/>
                <a:cs typeface="Times New Roman"/>
              </a:rPr>
              <a:t>Korteweg</a:t>
            </a:r>
            <a:r>
              <a:rPr lang="es-MX" dirty="0" smtClean="0">
                <a:latin typeface="Times New Roman"/>
                <a:ea typeface="Times New Roman"/>
                <a:cs typeface="Times New Roman"/>
              </a:rPr>
              <a:t>-de </a:t>
            </a:r>
            <a:r>
              <a:rPr lang="es-MX" dirty="0" err="1" smtClean="0">
                <a:latin typeface="Times New Roman"/>
                <a:ea typeface="Times New Roman"/>
                <a:cs typeface="Times New Roman"/>
              </a:rPr>
              <a:t>Vries</a:t>
            </a:r>
            <a:r>
              <a:rPr lang="es-MX" dirty="0" smtClean="0">
                <a:latin typeface="Times New Roman"/>
                <a:ea typeface="Times New Roman"/>
                <a:cs typeface="Times New Roman"/>
              </a:rPr>
              <a:t> (</a:t>
            </a:r>
            <a:r>
              <a:rPr lang="es-MX" dirty="0" err="1" smtClean="0">
                <a:latin typeface="Times New Roman"/>
                <a:ea typeface="Times New Roman"/>
                <a:cs typeface="Times New Roman"/>
              </a:rPr>
              <a:t>KdV</a:t>
            </a:r>
            <a:r>
              <a:rPr lang="es-MX" dirty="0" smtClean="0">
                <a:latin typeface="Times New Roman"/>
                <a:ea typeface="Times New Roman"/>
                <a:cs typeface="Times New Roman"/>
              </a:rPr>
              <a:t>)</a:t>
            </a:r>
            <a:endParaRPr lang="es-MX" dirty="0"/>
          </a:p>
        </p:txBody>
      </p:sp>
      <p:sp>
        <p:nvSpPr>
          <p:cNvPr id="3" name="2 Marcador de contenido"/>
          <p:cNvSpPr>
            <a:spLocks noGrp="1"/>
          </p:cNvSpPr>
          <p:nvPr>
            <p:ph idx="1"/>
          </p:nvPr>
        </p:nvSpPr>
        <p:spPr/>
        <p:txBody>
          <a:bodyPr>
            <a:normAutofit/>
          </a:bodyPr>
          <a:lstStyle/>
          <a:p>
            <a:pPr algn="just">
              <a:lnSpc>
                <a:spcPct val="115000"/>
              </a:lnSpc>
              <a:spcAft>
                <a:spcPts val="1000"/>
              </a:spcAft>
              <a:buNone/>
            </a:pPr>
            <a:r>
              <a:rPr lang="es-MX" sz="2400" dirty="0" smtClean="0">
                <a:latin typeface="Times New Roman"/>
                <a:ea typeface="Times New Roman"/>
                <a:cs typeface="Times New Roman"/>
              </a:rPr>
              <a:t>En 1895 </a:t>
            </a:r>
            <a:r>
              <a:rPr lang="es-MX" sz="2400" dirty="0" err="1" smtClean="0">
                <a:latin typeface="Times New Roman"/>
                <a:ea typeface="Times New Roman"/>
                <a:cs typeface="Times New Roman"/>
              </a:rPr>
              <a:t>Diederick</a:t>
            </a:r>
            <a:r>
              <a:rPr lang="es-MX" sz="2400" dirty="0" smtClean="0">
                <a:latin typeface="Times New Roman"/>
                <a:ea typeface="Times New Roman"/>
                <a:cs typeface="Times New Roman"/>
              </a:rPr>
              <a:t> Johannes </a:t>
            </a:r>
            <a:r>
              <a:rPr lang="es-MX" sz="2400" dirty="0" err="1" smtClean="0">
                <a:latin typeface="Times New Roman"/>
                <a:ea typeface="Times New Roman"/>
                <a:cs typeface="Times New Roman"/>
              </a:rPr>
              <a:t>Korteweg</a:t>
            </a:r>
            <a:r>
              <a:rPr lang="es-MX" sz="2400" dirty="0" smtClean="0">
                <a:latin typeface="Times New Roman"/>
                <a:ea typeface="Times New Roman"/>
                <a:cs typeface="Times New Roman"/>
              </a:rPr>
              <a:t> y su estudiante Gustav de </a:t>
            </a:r>
            <a:r>
              <a:rPr lang="es-MX" sz="2400" dirty="0" err="1" smtClean="0">
                <a:latin typeface="Times New Roman"/>
                <a:ea typeface="Times New Roman"/>
                <a:cs typeface="Times New Roman"/>
              </a:rPr>
              <a:t>Vries</a:t>
            </a:r>
            <a:r>
              <a:rPr lang="es-MX" sz="2400" dirty="0" smtClean="0">
                <a:latin typeface="Times New Roman"/>
                <a:ea typeface="Times New Roman"/>
                <a:cs typeface="Times New Roman"/>
              </a:rPr>
              <a:t> presentaron la ecuación en derivadas parciales no lineal que captura la esencia de este fenómeno</a:t>
            </a:r>
          </a:p>
          <a:p>
            <a:pPr algn="just">
              <a:lnSpc>
                <a:spcPct val="115000"/>
              </a:lnSpc>
              <a:spcAft>
                <a:spcPts val="1000"/>
              </a:spcAft>
              <a:buNone/>
            </a:pPr>
            <a:endParaRPr lang="es-MX" sz="2400" dirty="0" smtClean="0">
              <a:latin typeface="Times New Roman"/>
              <a:ea typeface="Times New Roman"/>
              <a:cs typeface="Times New Roman"/>
            </a:endParaRPr>
          </a:p>
          <a:p>
            <a:pPr algn="just">
              <a:lnSpc>
                <a:spcPct val="115000"/>
              </a:lnSpc>
              <a:spcAft>
                <a:spcPts val="1000"/>
              </a:spcAft>
              <a:buNone/>
            </a:pPr>
            <a:r>
              <a:rPr lang="es-MX" sz="2400" dirty="0" smtClean="0">
                <a:latin typeface="Times New Roman"/>
                <a:ea typeface="Times New Roman"/>
                <a:cs typeface="Times New Roman"/>
              </a:rPr>
              <a:t> </a:t>
            </a:r>
          </a:p>
          <a:p>
            <a:pPr algn="just">
              <a:lnSpc>
                <a:spcPct val="115000"/>
              </a:lnSpc>
              <a:spcAft>
                <a:spcPts val="1000"/>
              </a:spcAft>
              <a:buNone/>
            </a:pPr>
            <a:endParaRPr lang="es-MX" sz="2400" dirty="0" smtClean="0">
              <a:latin typeface="Times New Roman"/>
              <a:ea typeface="Times New Roman"/>
              <a:cs typeface="Times New Roman"/>
            </a:endParaRPr>
          </a:p>
          <a:p>
            <a:pPr algn="just">
              <a:lnSpc>
                <a:spcPct val="115000"/>
              </a:lnSpc>
              <a:spcAft>
                <a:spcPts val="1000"/>
              </a:spcAft>
              <a:buNone/>
            </a:pPr>
            <a:r>
              <a:rPr lang="es-MX" sz="2400" dirty="0" smtClean="0">
                <a:latin typeface="Times New Roman"/>
                <a:ea typeface="Times New Roman"/>
                <a:cs typeface="Times New Roman"/>
              </a:rPr>
              <a:t>El segundo término es de dispersión (lineal) y el tercero es </a:t>
            </a:r>
            <a:r>
              <a:rPr lang="es-MX" sz="2400" dirty="0" err="1" smtClean="0">
                <a:latin typeface="Times New Roman"/>
                <a:ea typeface="Times New Roman"/>
                <a:cs typeface="Times New Roman"/>
              </a:rPr>
              <a:t>nolineal</a:t>
            </a:r>
            <a:r>
              <a:rPr lang="es-MX" sz="2400" dirty="0" smtClean="0">
                <a:latin typeface="Times New Roman"/>
                <a:ea typeface="Times New Roman"/>
                <a:cs typeface="Times New Roman"/>
              </a:rPr>
              <a:t>.</a:t>
            </a:r>
            <a:endParaRPr lang="es-MX" sz="2400" dirty="0" smtClean="0">
              <a:ea typeface="Calibri"/>
              <a:cs typeface="Times New Roman"/>
            </a:endParaRPr>
          </a:p>
          <a:p>
            <a:endParaRPr lang="es-MX" dirty="0"/>
          </a:p>
        </p:txBody>
      </p:sp>
      <p:pic>
        <p:nvPicPr>
          <p:cNvPr id="4" name="3 Imagen" descr="$ \displaystyle{\frac{\partial u}{\partial t}} +&#10;\displaystyle{\frac{\partial ^3u}{\partial x^3}} - \alpha u\displaystyle{\frac{\partial&#10;u}{\partial x}} = 0$"/>
          <p:cNvPicPr/>
          <p:nvPr/>
        </p:nvPicPr>
        <p:blipFill>
          <a:blip r:embed="rId3"/>
          <a:srcRect/>
          <a:stretch>
            <a:fillRect/>
          </a:stretch>
        </p:blipFill>
        <p:spPr bwMode="auto">
          <a:xfrm>
            <a:off x="3143240" y="3643314"/>
            <a:ext cx="2571768" cy="11430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Zabusky</a:t>
            </a:r>
            <a:r>
              <a:rPr lang="es-MX" dirty="0" smtClean="0"/>
              <a:t> y </a:t>
            </a:r>
            <a:r>
              <a:rPr lang="es-MX" dirty="0" err="1" smtClean="0"/>
              <a:t>Kruskal</a:t>
            </a:r>
            <a:r>
              <a:rPr lang="es-MX" dirty="0" smtClean="0"/>
              <a:t> </a:t>
            </a:r>
            <a:endParaRPr lang="es-MX" dirty="0"/>
          </a:p>
        </p:txBody>
      </p:sp>
      <p:sp>
        <p:nvSpPr>
          <p:cNvPr id="3" name="2 Marcador de contenido"/>
          <p:cNvSpPr>
            <a:spLocks noGrp="1"/>
          </p:cNvSpPr>
          <p:nvPr>
            <p:ph idx="1"/>
          </p:nvPr>
        </p:nvSpPr>
        <p:spPr/>
        <p:txBody>
          <a:bodyPr>
            <a:normAutofit fontScale="77500" lnSpcReduction="20000"/>
          </a:bodyPr>
          <a:lstStyle/>
          <a:p>
            <a:r>
              <a:rPr lang="es-MX" dirty="0" smtClean="0"/>
              <a:t>En 1965 Norman </a:t>
            </a:r>
            <a:r>
              <a:rPr lang="es-MX" dirty="0" err="1" smtClean="0"/>
              <a:t>Zabusky</a:t>
            </a:r>
            <a:r>
              <a:rPr lang="es-MX" dirty="0" smtClean="0"/>
              <a:t>, de los Bell </a:t>
            </a:r>
            <a:r>
              <a:rPr lang="es-MX" dirty="0" err="1" smtClean="0"/>
              <a:t>Lab</a:t>
            </a:r>
            <a:r>
              <a:rPr lang="es-MX" dirty="0" smtClean="0"/>
              <a:t>, y Martin </a:t>
            </a:r>
            <a:r>
              <a:rPr lang="es-MX" dirty="0" err="1" smtClean="0"/>
              <a:t>Kruskal</a:t>
            </a:r>
            <a:r>
              <a:rPr lang="es-MX" dirty="0" smtClean="0"/>
              <a:t>, de Princeton, trabajaron numéricamente una </a:t>
            </a:r>
            <a:r>
              <a:rPr lang="es-MX" dirty="0" err="1" smtClean="0"/>
              <a:t>discretización</a:t>
            </a:r>
            <a:r>
              <a:rPr lang="es-MX" dirty="0" smtClean="0"/>
              <a:t> de la ecuación de </a:t>
            </a:r>
            <a:r>
              <a:rPr lang="es-MX" dirty="0" err="1" smtClean="0"/>
              <a:t>KdV.</a:t>
            </a:r>
            <a:r>
              <a:rPr lang="es-MX" dirty="0" smtClean="0"/>
              <a:t> Descubrieron la existencia de un tipo de ondas localizadas muy especiales, que exhibían un comportamiento tipo partícula. Es decir, cuando dos de estas ondas interactúan, salen de la colisión con su identidad intacta, y solamente con un pequeño cambio de fase. Las llamaron ondas </a:t>
            </a:r>
            <a:r>
              <a:rPr lang="es-MX" dirty="0" err="1" smtClean="0"/>
              <a:t>solitrónicas</a:t>
            </a:r>
            <a:r>
              <a:rPr lang="es-MX" dirty="0" smtClean="0"/>
              <a:t>, pero como este término ya se usaba en patentes industriales, tomaron el nombre de </a:t>
            </a:r>
            <a:r>
              <a:rPr lang="es-MX" dirty="0" err="1" smtClean="0"/>
              <a:t>solitones</a:t>
            </a:r>
            <a:r>
              <a:rPr lang="es-MX" dirty="0" smtClean="0"/>
              <a:t>. Este término fue elegido para estar en concordancia con el nombre de las partículas elementales, tales como electrón, protón, fotón, etc. </a:t>
            </a:r>
          </a:p>
          <a:p>
            <a:r>
              <a:rPr lang="es-MX" dirty="0" smtClean="0"/>
              <a:t>Como un comportamiento tipo partícula era inusual en ondas no lineales, y sus colegas buscaron entender a estos </a:t>
            </a:r>
            <a:r>
              <a:rPr lang="es-MX" dirty="0" err="1" smtClean="0"/>
              <a:t>solitones</a:t>
            </a:r>
            <a:r>
              <a:rPr lang="es-MX" dirty="0" smtClean="0"/>
              <a:t>. Como resultado de sus esfuerzos, dos años más tarde encontraron un método para resolver la ecuación </a:t>
            </a:r>
            <a:r>
              <a:rPr lang="es-MX" dirty="0" err="1" smtClean="0"/>
              <a:t>KdV</a:t>
            </a:r>
            <a:r>
              <a:rPr lang="es-MX" dirty="0" smtClean="0"/>
              <a:t>, que explicaba la dinámica del </a:t>
            </a:r>
            <a:r>
              <a:rPr lang="es-MX" dirty="0" err="1" smtClean="0"/>
              <a:t>solitón</a:t>
            </a:r>
            <a:r>
              <a:rPr lang="es-MX" dirty="0" smtClean="0"/>
              <a:t>.</a:t>
            </a:r>
          </a:p>
          <a:p>
            <a:endParaRPr lang="es-MX"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Zakharov</a:t>
            </a:r>
            <a:r>
              <a:rPr lang="es-MX" dirty="0" smtClean="0"/>
              <a:t> y </a:t>
            </a:r>
            <a:r>
              <a:rPr lang="es-MX" dirty="0" err="1" smtClean="0"/>
              <a:t>Shabat</a:t>
            </a:r>
            <a:endParaRPr lang="es-MX" dirty="0"/>
          </a:p>
        </p:txBody>
      </p:sp>
      <p:sp>
        <p:nvSpPr>
          <p:cNvPr id="3" name="2 Marcador de contenido"/>
          <p:cNvSpPr>
            <a:spLocks noGrp="1"/>
          </p:cNvSpPr>
          <p:nvPr>
            <p:ph idx="1"/>
          </p:nvPr>
        </p:nvSpPr>
        <p:spPr/>
        <p:txBody>
          <a:bodyPr>
            <a:normAutofit/>
          </a:bodyPr>
          <a:lstStyle/>
          <a:p>
            <a:r>
              <a:rPr lang="es-MX" dirty="0" smtClean="0"/>
              <a:t>En 1971, dos investigadores de la Academia de Ciencias de la URSS, Vladimir </a:t>
            </a:r>
            <a:r>
              <a:rPr lang="es-MX" dirty="0" err="1" smtClean="0"/>
              <a:t>Euguenievich</a:t>
            </a:r>
            <a:r>
              <a:rPr lang="es-MX" dirty="0" smtClean="0"/>
              <a:t> </a:t>
            </a:r>
            <a:r>
              <a:rPr lang="es-MX" dirty="0" err="1" smtClean="0"/>
              <a:t>Zakharov</a:t>
            </a:r>
            <a:r>
              <a:rPr lang="es-MX" dirty="0" smtClean="0"/>
              <a:t> (ó </a:t>
            </a:r>
            <a:r>
              <a:rPr lang="es-MX" dirty="0" err="1" smtClean="0"/>
              <a:t>Sajarov</a:t>
            </a:r>
            <a:r>
              <a:rPr lang="es-MX" dirty="0" smtClean="0"/>
              <a:t>) y </a:t>
            </a:r>
            <a:r>
              <a:rPr lang="es-MX" dirty="0" err="1" smtClean="0"/>
              <a:t>Aleksei</a:t>
            </a:r>
            <a:r>
              <a:rPr lang="es-MX" dirty="0" smtClean="0"/>
              <a:t> </a:t>
            </a:r>
            <a:r>
              <a:rPr lang="es-MX" dirty="0" err="1" smtClean="0"/>
              <a:t>Borisovich</a:t>
            </a:r>
            <a:r>
              <a:rPr lang="es-MX" dirty="0" smtClean="0"/>
              <a:t> </a:t>
            </a:r>
            <a:r>
              <a:rPr lang="es-MX" dirty="0" err="1" smtClean="0"/>
              <a:t>Shabat</a:t>
            </a:r>
            <a:r>
              <a:rPr lang="es-MX" dirty="0" smtClean="0"/>
              <a:t>, descubrieron que otra ecuación interesante también </a:t>
            </a:r>
            <a:r>
              <a:rPr lang="es-MX" dirty="0" smtClean="0"/>
              <a:t>tiene soluciones de tipo </a:t>
            </a:r>
            <a:r>
              <a:rPr lang="es-MX" dirty="0" err="1" smtClean="0"/>
              <a:t>solitón</a:t>
            </a:r>
            <a:r>
              <a:rPr lang="es-MX" dirty="0" smtClean="0"/>
              <a:t>: </a:t>
            </a:r>
            <a:r>
              <a:rPr lang="es-MX" dirty="0" smtClean="0"/>
              <a:t>la que hoy conocemos como ecuación no lineal de </a:t>
            </a:r>
            <a:r>
              <a:rPr lang="es-MX" dirty="0" err="1" smtClean="0"/>
              <a:t>Schrödinger</a:t>
            </a:r>
            <a:r>
              <a:rPr lang="es-MX" dirty="0" smtClean="0"/>
              <a:t> (</a:t>
            </a:r>
            <a:r>
              <a:rPr lang="es-MX" dirty="0" err="1" smtClean="0"/>
              <a:t>nls</a:t>
            </a:r>
            <a:r>
              <a:rPr lang="es-MX" dirty="0" smtClean="0"/>
              <a:t>). </a:t>
            </a:r>
            <a:endParaRPr lang="es-MX"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b="1" dirty="0" err="1" smtClean="0"/>
              <a:t>Solitones</a:t>
            </a:r>
            <a:r>
              <a:rPr lang="es-MX" b="1" dirty="0" smtClean="0"/>
              <a:t> ópticos.</a:t>
            </a:r>
            <a:r>
              <a:rPr lang="es-MX" dirty="0" smtClean="0"/>
              <a:t> </a:t>
            </a:r>
            <a:br>
              <a:rPr lang="es-MX" dirty="0" smtClean="0"/>
            </a:br>
            <a:endParaRPr lang="es-MX" dirty="0"/>
          </a:p>
        </p:txBody>
      </p:sp>
      <p:sp>
        <p:nvSpPr>
          <p:cNvPr id="3" name="2 Marcador de contenido"/>
          <p:cNvSpPr>
            <a:spLocks noGrp="1"/>
          </p:cNvSpPr>
          <p:nvPr>
            <p:ph idx="1"/>
          </p:nvPr>
        </p:nvSpPr>
        <p:spPr/>
        <p:txBody>
          <a:bodyPr>
            <a:normAutofit/>
          </a:bodyPr>
          <a:lstStyle/>
          <a:p>
            <a:r>
              <a:rPr lang="es-MX" dirty="0" smtClean="0"/>
              <a:t>En 1973, </a:t>
            </a:r>
            <a:r>
              <a:rPr lang="es-MX" dirty="0" err="1" smtClean="0"/>
              <a:t>Akira</a:t>
            </a:r>
            <a:r>
              <a:rPr lang="es-MX" dirty="0" smtClean="0"/>
              <a:t> </a:t>
            </a:r>
            <a:r>
              <a:rPr lang="es-MX" dirty="0" err="1" smtClean="0"/>
              <a:t>Hasegawa</a:t>
            </a:r>
            <a:r>
              <a:rPr lang="es-MX" dirty="0" smtClean="0"/>
              <a:t> y Frederick </a:t>
            </a:r>
            <a:r>
              <a:rPr lang="es-MX" dirty="0" err="1" smtClean="0"/>
              <a:t>Tappert</a:t>
            </a:r>
            <a:r>
              <a:rPr lang="es-MX" dirty="0" smtClean="0"/>
              <a:t> (dos investigadores de los Laboratorios Bell), encontraron que teóricamente era posible transmitir pulsos luminosos de cortísima duración sin ninguna dispersión a través de fibras ópticas con ciertas características, y que la propagación de tales pulsos estaba gobernada por la ecuación </a:t>
            </a:r>
            <a:r>
              <a:rPr lang="es-MX" dirty="0" err="1" smtClean="0"/>
              <a:t>nls</a:t>
            </a:r>
            <a:r>
              <a:rPr lang="es-MX" dirty="0" smtClean="0"/>
              <a:t>. </a:t>
            </a:r>
          </a:p>
          <a:p>
            <a:r>
              <a:rPr lang="es-MX" dirty="0" smtClean="0"/>
              <a:t>El descubrimiento de </a:t>
            </a:r>
            <a:r>
              <a:rPr lang="es-MX" dirty="0" err="1" smtClean="0"/>
              <a:t>Hasegawa</a:t>
            </a:r>
            <a:r>
              <a:rPr lang="es-MX" dirty="0" smtClean="0"/>
              <a:t> y </a:t>
            </a:r>
            <a:r>
              <a:rPr lang="es-MX" dirty="0" err="1" smtClean="0"/>
              <a:t>Tappert</a:t>
            </a:r>
            <a:r>
              <a:rPr lang="es-MX" dirty="0" smtClean="0"/>
              <a:t> constituyó el lazo de unión entre las matemáticas de los </a:t>
            </a:r>
            <a:r>
              <a:rPr lang="es-MX" dirty="0" err="1" smtClean="0"/>
              <a:t>solitones</a:t>
            </a:r>
            <a:r>
              <a:rPr lang="es-MX" dirty="0" smtClean="0"/>
              <a:t> con la tecnología de las fibras ópticas. </a:t>
            </a:r>
            <a:endParaRPr lang="es-MX"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Solitones</a:t>
            </a:r>
            <a:r>
              <a:rPr lang="es-MX" dirty="0" smtClean="0"/>
              <a:t> “</a:t>
            </a:r>
            <a:r>
              <a:rPr lang="es-MX" dirty="0" err="1" smtClean="0"/>
              <a:t>everywhere</a:t>
            </a:r>
            <a:r>
              <a:rPr lang="es-MX" dirty="0" smtClean="0"/>
              <a:t>”</a:t>
            </a:r>
            <a:endParaRPr lang="es-MX" dirty="0"/>
          </a:p>
        </p:txBody>
      </p:sp>
      <p:sp>
        <p:nvSpPr>
          <p:cNvPr id="3" name="2 Marcador de contenido"/>
          <p:cNvSpPr>
            <a:spLocks noGrp="1"/>
          </p:cNvSpPr>
          <p:nvPr>
            <p:ph idx="1"/>
          </p:nvPr>
        </p:nvSpPr>
        <p:spPr>
          <a:xfrm>
            <a:off x="428596" y="2357430"/>
            <a:ext cx="8229600" cy="3125791"/>
          </a:xfrm>
        </p:spPr>
        <p:txBody>
          <a:bodyPr/>
          <a:lstStyle/>
          <a:p>
            <a:r>
              <a:rPr lang="es-MX" dirty="0" smtClean="0"/>
              <a:t>Se han podido estudiar </a:t>
            </a:r>
            <a:r>
              <a:rPr lang="es-MX" dirty="0" err="1" smtClean="0"/>
              <a:t>solitones</a:t>
            </a:r>
            <a:r>
              <a:rPr lang="es-MX" dirty="0" smtClean="0"/>
              <a:t> en sistemas tan diferentes como las atmósferas de los planetas, cristales, plasmas, fibras de vidrio, redes nerviosas y aparatos electrónicos. </a:t>
            </a:r>
            <a:endParaRPr lang="es-MX"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4" name="3 Marcador de contenido" descr="Recreacion soliton.png"/>
          <p:cNvPicPr>
            <a:picLocks noGrp="1" noChangeAspect="1"/>
          </p:cNvPicPr>
          <p:nvPr>
            <p:ph idx="1"/>
          </p:nvPr>
        </p:nvPicPr>
        <p:blipFill>
          <a:blip r:embed="rId3"/>
          <a:stretch>
            <a:fillRect/>
          </a:stretch>
        </p:blipFill>
        <p:spPr>
          <a:xfrm>
            <a:off x="571472" y="326253"/>
            <a:ext cx="8143932" cy="6174581"/>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Estructura de la plática</a:t>
            </a:r>
            <a:endParaRPr lang="es-MX" dirty="0"/>
          </a:p>
        </p:txBody>
      </p:sp>
      <p:sp>
        <p:nvSpPr>
          <p:cNvPr id="3" name="2 Marcador de contenido"/>
          <p:cNvSpPr>
            <a:spLocks noGrp="1"/>
          </p:cNvSpPr>
          <p:nvPr>
            <p:ph idx="1"/>
          </p:nvPr>
        </p:nvSpPr>
        <p:spPr/>
        <p:txBody>
          <a:bodyPr/>
          <a:lstStyle/>
          <a:p>
            <a:r>
              <a:rPr lang="es-MX" dirty="0" smtClean="0"/>
              <a:t>Primera parte</a:t>
            </a:r>
          </a:p>
          <a:p>
            <a:pPr lvl="1"/>
            <a:r>
              <a:rPr lang="es-MX" dirty="0" smtClean="0"/>
              <a:t>Desnaturalización del ADN</a:t>
            </a:r>
          </a:p>
          <a:p>
            <a:pPr lvl="1"/>
            <a:r>
              <a:rPr lang="es-MX" dirty="0" err="1" smtClean="0"/>
              <a:t>Solitones</a:t>
            </a:r>
            <a:endParaRPr lang="es-MX" dirty="0" smtClean="0"/>
          </a:p>
          <a:p>
            <a:r>
              <a:rPr lang="es-MX" dirty="0" smtClean="0"/>
              <a:t>Segunda parte: Análisis de un modelo</a:t>
            </a:r>
            <a:endParaRPr lang="es-MX"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Concepto de </a:t>
            </a:r>
            <a:r>
              <a:rPr lang="es-MX" dirty="0" err="1" smtClean="0"/>
              <a:t>Solitón</a:t>
            </a:r>
            <a:endParaRPr lang="es-MX" dirty="0"/>
          </a:p>
        </p:txBody>
      </p:sp>
      <p:sp>
        <p:nvSpPr>
          <p:cNvPr id="3" name="2 Marcador de contenido"/>
          <p:cNvSpPr>
            <a:spLocks noGrp="1"/>
          </p:cNvSpPr>
          <p:nvPr>
            <p:ph idx="1"/>
          </p:nvPr>
        </p:nvSpPr>
        <p:spPr/>
        <p:txBody>
          <a:bodyPr>
            <a:normAutofit/>
          </a:bodyPr>
          <a:lstStyle/>
          <a:p>
            <a:r>
              <a:rPr lang="es-MX" u="sng" dirty="0" err="1" smtClean="0"/>
              <a:t>Solitón</a:t>
            </a:r>
            <a:r>
              <a:rPr lang="es-MX" dirty="0" smtClean="0"/>
              <a:t> es una onda solitaria en forma de un pulso, que es capaz de trasladarse sin cambio de forma y sin pérdidas de energía, y además es capaz de conservar su estructura después de un choque con su semejante, es decir, con comportamiento tipo partícula. </a:t>
            </a:r>
          </a:p>
          <a:p>
            <a:r>
              <a:rPr lang="es-MX" dirty="0" smtClean="0"/>
              <a:t>Así, un </a:t>
            </a:r>
            <a:r>
              <a:rPr lang="es-MX" u="sng" dirty="0" err="1" smtClean="0"/>
              <a:t>solitón</a:t>
            </a:r>
            <a:r>
              <a:rPr lang="es-MX" dirty="0" smtClean="0"/>
              <a:t> es una onda solitaria que preserva asintóticamente su forma y velocidad en interacciones no lineales con otras ondas solitarias o con otras perturbaciones localizadas</a:t>
            </a:r>
            <a:r>
              <a:rPr lang="es-MX" b="1" dirty="0" smtClean="0"/>
              <a:t>. </a:t>
            </a:r>
            <a:endParaRPr lang="es-MX" dirty="0" smtClean="0"/>
          </a:p>
          <a:p>
            <a:endParaRPr lang="es-MX"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4" name="3 Marcador de contenido" descr="Solitones colision.gif"/>
          <p:cNvPicPr>
            <a:picLocks noGrp="1" noChangeAspect="1"/>
          </p:cNvPicPr>
          <p:nvPr>
            <p:ph idx="1"/>
          </p:nvPr>
        </p:nvPicPr>
        <p:blipFill>
          <a:blip r:embed="rId3"/>
          <a:stretch>
            <a:fillRect/>
          </a:stretch>
        </p:blipFill>
        <p:spPr>
          <a:xfrm>
            <a:off x="357158" y="1357298"/>
            <a:ext cx="8472896" cy="3982261"/>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4" name="3 Marcador de contenido" descr="balance en soliton.gif"/>
          <p:cNvPicPr>
            <a:picLocks noGrp="1" noChangeAspect="1"/>
          </p:cNvPicPr>
          <p:nvPr>
            <p:ph idx="1"/>
          </p:nvPr>
        </p:nvPicPr>
        <p:blipFill>
          <a:blip r:embed="rId3"/>
          <a:stretch>
            <a:fillRect/>
          </a:stretch>
        </p:blipFill>
        <p:spPr>
          <a:xfrm>
            <a:off x="642910" y="1214422"/>
            <a:ext cx="7858180" cy="4837905"/>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Desnaturalización del ADN</a:t>
            </a:r>
            <a:endParaRPr lang="es-MX" dirty="0"/>
          </a:p>
        </p:txBody>
      </p:sp>
      <p:pic>
        <p:nvPicPr>
          <p:cNvPr id="4" name="3 Marcador de contenido" descr="watcrick.jpe"/>
          <p:cNvPicPr>
            <a:picLocks noGrp="1" noChangeAspect="1"/>
          </p:cNvPicPr>
          <p:nvPr>
            <p:ph idx="1"/>
          </p:nvPr>
        </p:nvPicPr>
        <p:blipFill>
          <a:blip r:embed="rId3"/>
          <a:stretch>
            <a:fillRect/>
          </a:stretch>
        </p:blipFill>
        <p:spPr>
          <a:xfrm>
            <a:off x="2714613" y="1815124"/>
            <a:ext cx="3429023" cy="3896165"/>
          </a:xfrm>
        </p:spPr>
      </p:pic>
      <p:sp>
        <p:nvSpPr>
          <p:cNvPr id="5" name="4 CuadroTexto"/>
          <p:cNvSpPr txBox="1"/>
          <p:nvPr/>
        </p:nvSpPr>
        <p:spPr>
          <a:xfrm>
            <a:off x="2428860" y="6000768"/>
            <a:ext cx="4286280" cy="369332"/>
          </a:xfrm>
          <a:prstGeom prst="rect">
            <a:avLst/>
          </a:prstGeom>
          <a:noFill/>
        </p:spPr>
        <p:txBody>
          <a:bodyPr wrap="square" rtlCol="0">
            <a:spAutoFit/>
          </a:bodyPr>
          <a:lstStyle/>
          <a:p>
            <a:r>
              <a:rPr lang="es-MX" dirty="0" smtClean="0"/>
              <a:t>James D. Watson y Francis H. C. </a:t>
            </a:r>
            <a:r>
              <a:rPr lang="es-MX" dirty="0" err="1" smtClean="0"/>
              <a:t>Crick</a:t>
            </a:r>
            <a:endParaRPr lang="es-MX"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Molécula del ADN</a:t>
            </a:r>
            <a:endParaRPr lang="es-MX" dirty="0"/>
          </a:p>
        </p:txBody>
      </p:sp>
      <p:sp>
        <p:nvSpPr>
          <p:cNvPr id="3" name="2 Marcador de contenido"/>
          <p:cNvSpPr>
            <a:spLocks noGrp="1"/>
          </p:cNvSpPr>
          <p:nvPr>
            <p:ph idx="1"/>
          </p:nvPr>
        </p:nvSpPr>
        <p:spPr/>
        <p:txBody>
          <a:bodyPr>
            <a:normAutofit/>
          </a:bodyPr>
          <a:lstStyle/>
          <a:p>
            <a:r>
              <a:rPr lang="es-MX" dirty="0" smtClean="0"/>
              <a:t>El ADN es un polímero, compuesto de unidades denominadas nucleótidos.</a:t>
            </a:r>
          </a:p>
          <a:p>
            <a:r>
              <a:rPr lang="es-MX" dirty="0" smtClean="0"/>
              <a:t>Un nucleótido está hecho de un grupo fosfato + un azúcar + una base nitrogenada.</a:t>
            </a:r>
          </a:p>
          <a:p>
            <a:r>
              <a:rPr lang="es-MX" dirty="0" smtClean="0"/>
              <a:t>El ADN está formado de dos cadenas o hebras dextrógiras enrolladas alrededor de un eje formando una hélice doble de 20A° de diámetro ("la doble hélice").</a:t>
            </a:r>
          </a:p>
          <a:p>
            <a:endParaRPr lang="es-MX" dirty="0" smtClean="0"/>
          </a:p>
          <a:p>
            <a:endParaRPr lang="es-MX"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endParaRPr lang="es-MX"/>
          </a:p>
        </p:txBody>
      </p:sp>
      <p:sp>
        <p:nvSpPr>
          <p:cNvPr id="6" name="5 Marcador de texto"/>
          <p:cNvSpPr>
            <a:spLocks noGrp="1"/>
          </p:cNvSpPr>
          <p:nvPr>
            <p:ph type="body" sz="half" idx="2"/>
          </p:nvPr>
        </p:nvSpPr>
        <p:spPr/>
        <p:txBody>
          <a:bodyPr/>
          <a:lstStyle/>
          <a:p>
            <a:endParaRPr lang="es-MX"/>
          </a:p>
        </p:txBody>
      </p:sp>
      <p:pic>
        <p:nvPicPr>
          <p:cNvPr id="7" name="6 Marcador de posición de imagen" descr="adnbien.jpe"/>
          <p:cNvPicPr>
            <a:picLocks noGrp="1" noChangeAspect="1"/>
          </p:cNvPicPr>
          <p:nvPr>
            <p:ph type="pic" idx="1"/>
          </p:nvPr>
        </p:nvPicPr>
        <p:blipFill>
          <a:blip r:embed="rId3"/>
          <a:srcRect t="14039" b="14039"/>
          <a:stretch>
            <a:fillRect/>
          </a:stretch>
        </p:blipFill>
        <p:spPr>
          <a:xfrm>
            <a:off x="285720" y="1214422"/>
            <a:ext cx="8534400" cy="43434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endParaRPr lang="es-MX"/>
          </a:p>
        </p:txBody>
      </p:sp>
      <p:sp>
        <p:nvSpPr>
          <p:cNvPr id="6" name="5 Marcador de contenido"/>
          <p:cNvSpPr>
            <a:spLocks noGrp="1"/>
          </p:cNvSpPr>
          <p:nvPr>
            <p:ph idx="1"/>
          </p:nvPr>
        </p:nvSpPr>
        <p:spPr/>
        <p:txBody>
          <a:bodyPr>
            <a:normAutofit lnSpcReduction="10000"/>
          </a:bodyPr>
          <a:lstStyle/>
          <a:p>
            <a:pPr algn="just"/>
            <a:r>
              <a:rPr lang="es-MX" dirty="0" smtClean="0"/>
              <a:t>Las bases nitrogenadas (</a:t>
            </a:r>
            <a:r>
              <a:rPr lang="es-MX" dirty="0" err="1" smtClean="0"/>
              <a:t>Adenina</a:t>
            </a:r>
            <a:r>
              <a:rPr lang="es-MX" dirty="0" smtClean="0"/>
              <a:t> (A), </a:t>
            </a:r>
            <a:r>
              <a:rPr lang="es-MX" dirty="0" err="1" smtClean="0"/>
              <a:t>Timina</a:t>
            </a:r>
            <a:r>
              <a:rPr lang="es-MX" dirty="0" smtClean="0"/>
              <a:t> (T), Guanina (G) y </a:t>
            </a:r>
            <a:r>
              <a:rPr lang="es-MX" dirty="0" err="1" smtClean="0"/>
              <a:t>Citosina</a:t>
            </a:r>
            <a:r>
              <a:rPr lang="es-MX" dirty="0" smtClean="0"/>
              <a:t> (C)) se encuentran apiladas en el interior de la doble hélice, en planos perpendiculares a su eje. La parte exterior se compone de los grupos fosfato y azúcares.</a:t>
            </a:r>
          </a:p>
          <a:p>
            <a:pPr algn="just"/>
            <a:r>
              <a:rPr lang="es-MX" dirty="0" smtClean="0"/>
              <a:t>Las bases de una de las cadenas están unidas mediante puentes de hidrógeno con las bases nitrogenadas de la otra cadena o hebra, uniendo ambas cadenas.</a:t>
            </a:r>
          </a:p>
          <a:p>
            <a:r>
              <a:rPr lang="es-MX" dirty="0" smtClean="0"/>
              <a:t>A se une a T con dos puentes de hidrógeno.</a:t>
            </a:r>
            <a:br>
              <a:rPr lang="es-MX" dirty="0" smtClean="0"/>
            </a:br>
            <a:r>
              <a:rPr lang="es-MX" dirty="0" smtClean="0"/>
              <a:t>G se une a C con tres puentes de hidrógeno.</a:t>
            </a:r>
            <a:br>
              <a:rPr lang="es-MX" dirty="0" smtClean="0"/>
            </a:br>
            <a:endParaRPr lang="es-MX"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4" name="3 Marcador de texto"/>
          <p:cNvSpPr>
            <a:spLocks noGrp="1"/>
          </p:cNvSpPr>
          <p:nvPr>
            <p:ph type="body" sz="half" idx="2"/>
          </p:nvPr>
        </p:nvSpPr>
        <p:spPr/>
        <p:txBody>
          <a:bodyPr/>
          <a:lstStyle/>
          <a:p>
            <a:endParaRPr lang="es-MX" dirty="0"/>
          </a:p>
        </p:txBody>
      </p:sp>
      <p:pic>
        <p:nvPicPr>
          <p:cNvPr id="5" name="4 Marcador de posición de imagen" descr="par_A-T"/>
          <p:cNvPicPr>
            <a:picLocks noGrp="1" noChangeAspect="1"/>
          </p:cNvPicPr>
          <p:nvPr>
            <p:ph type="pic" idx="1"/>
          </p:nvPr>
        </p:nvPicPr>
        <p:blipFill>
          <a:blip r:embed="rId3"/>
          <a:srcRect l="5289" r="5289"/>
          <a:stretch>
            <a:fillRect/>
          </a:stretch>
        </p:blipFill>
        <p:spPr>
          <a:xfrm>
            <a:off x="285720" y="1500174"/>
            <a:ext cx="4214842" cy="3786214"/>
          </a:xfrm>
        </p:spPr>
      </p:pic>
      <p:pic>
        <p:nvPicPr>
          <p:cNvPr id="6" name="5 Imagen" descr="par_G-C"/>
          <p:cNvPicPr>
            <a:picLocks noChangeAspect="1"/>
          </p:cNvPicPr>
          <p:nvPr/>
        </p:nvPicPr>
        <p:blipFill>
          <a:blip r:embed="rId4"/>
          <a:stretch>
            <a:fillRect/>
          </a:stretch>
        </p:blipFill>
        <p:spPr>
          <a:xfrm>
            <a:off x="4786314" y="1428736"/>
            <a:ext cx="4000528" cy="378621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4" name="3 Marcador de texto"/>
          <p:cNvSpPr>
            <a:spLocks noGrp="1"/>
          </p:cNvSpPr>
          <p:nvPr>
            <p:ph type="body" sz="half" idx="2"/>
          </p:nvPr>
        </p:nvSpPr>
        <p:spPr/>
        <p:txBody>
          <a:bodyPr/>
          <a:lstStyle/>
          <a:p>
            <a:endParaRPr lang="es-MX"/>
          </a:p>
        </p:txBody>
      </p:sp>
      <p:pic>
        <p:nvPicPr>
          <p:cNvPr id="5" name="4 Marcador de posición de imagen" descr="ADN.png"/>
          <p:cNvPicPr>
            <a:picLocks noGrp="1" noChangeAspect="1"/>
          </p:cNvPicPr>
          <p:nvPr>
            <p:ph type="pic" idx="1"/>
          </p:nvPr>
        </p:nvPicPr>
        <p:blipFill>
          <a:blip r:embed="rId3"/>
          <a:srcRect t="23191" b="23191"/>
          <a:stretch>
            <a:fillRect/>
          </a:stretch>
        </p:blipFill>
        <p:spPr>
          <a:xfrm>
            <a:off x="285720" y="1285860"/>
            <a:ext cx="8534400" cy="43434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MX" dirty="0" smtClean="0"/>
              <a:t>Desnaturalización</a:t>
            </a:r>
            <a:endParaRPr lang="es-MX" dirty="0"/>
          </a:p>
        </p:txBody>
      </p:sp>
      <p:sp>
        <p:nvSpPr>
          <p:cNvPr id="6" name="5 Marcador de contenido"/>
          <p:cNvSpPr>
            <a:spLocks noGrp="1"/>
          </p:cNvSpPr>
          <p:nvPr>
            <p:ph idx="1"/>
          </p:nvPr>
        </p:nvSpPr>
        <p:spPr/>
        <p:txBody>
          <a:bodyPr>
            <a:normAutofit/>
          </a:bodyPr>
          <a:lstStyle/>
          <a:p>
            <a:pPr indent="0" algn="just" defTabSz="0">
              <a:buNone/>
            </a:pPr>
            <a:r>
              <a:rPr lang="es-ES" dirty="0" smtClean="0"/>
              <a:t>La desnaturalización del ADN es una separación de la doble hélice, que ocurre porque los enlaces o puentes de hidrógeno se rompen. </a:t>
            </a:r>
          </a:p>
          <a:p>
            <a:pPr indent="0" algn="just" defTabSz="0">
              <a:buNone/>
            </a:pPr>
            <a:r>
              <a:rPr lang="es-ES" dirty="0" smtClean="0"/>
              <a:t>Las cadenas del ácido </a:t>
            </a:r>
            <a:r>
              <a:rPr lang="es-ES" dirty="0" err="1" smtClean="0"/>
              <a:t>nucleico</a:t>
            </a:r>
            <a:r>
              <a:rPr lang="es-ES" dirty="0" smtClean="0"/>
              <a:t> vuelven a unirse (renaturalizarse) una vez que las condiciones "normales" se restauran. </a:t>
            </a:r>
            <a:endParaRPr lang="es-MX" dirty="0" smtClean="0"/>
          </a:p>
          <a:p>
            <a:endParaRPr lang="es-MX"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628</TotalTime>
  <Words>841</Words>
  <Application>Microsoft Office PowerPoint</Application>
  <PresentationFormat>Presentación en pantalla (4:3)</PresentationFormat>
  <Paragraphs>72</Paragraphs>
  <Slides>22</Slides>
  <Notes>22</Notes>
  <HiddenSlides>0</HiddenSlides>
  <MMClips>0</MMClips>
  <ScaleCrop>false</ScaleCrop>
  <HeadingPairs>
    <vt:vector size="4" baseType="variant">
      <vt:variant>
        <vt:lpstr>Tema</vt:lpstr>
      </vt:variant>
      <vt:variant>
        <vt:i4>1</vt:i4>
      </vt:variant>
      <vt:variant>
        <vt:lpstr>Títulos de diapositiva</vt:lpstr>
      </vt:variant>
      <vt:variant>
        <vt:i4>22</vt:i4>
      </vt:variant>
    </vt:vector>
  </HeadingPairs>
  <TitlesOfParts>
    <vt:vector size="23" baseType="lpstr">
      <vt:lpstr>Flujo</vt:lpstr>
      <vt:lpstr>SOLUCIONES TIPO SOLITON EN UN MODELO PARA LA DESNATURALIZACION DEL ADN</vt:lpstr>
      <vt:lpstr>Estructura de la plática</vt:lpstr>
      <vt:lpstr>Desnaturalización del ADN</vt:lpstr>
      <vt:lpstr>Molécula del ADN</vt:lpstr>
      <vt:lpstr>Diapositiva 5</vt:lpstr>
      <vt:lpstr>Diapositiva 6</vt:lpstr>
      <vt:lpstr>Diapositiva 7</vt:lpstr>
      <vt:lpstr>Diapositiva 8</vt:lpstr>
      <vt:lpstr>Desnaturalización</vt:lpstr>
      <vt:lpstr>Transcripción del ADN</vt:lpstr>
      <vt:lpstr>Replicación del ADN</vt:lpstr>
      <vt:lpstr>Solitones</vt:lpstr>
      <vt:lpstr>Un poco de historia</vt:lpstr>
      <vt:lpstr>Ecuación de Korteweg-de Vries (KdV)</vt:lpstr>
      <vt:lpstr>Zabusky y Kruskal </vt:lpstr>
      <vt:lpstr>Zakharov y Shabat</vt:lpstr>
      <vt:lpstr>Solitones ópticos.  </vt:lpstr>
      <vt:lpstr>Solitones “everywhere”</vt:lpstr>
      <vt:lpstr>Diapositiva 19</vt:lpstr>
      <vt:lpstr>Concepto de Solitón</vt:lpstr>
      <vt:lpstr>Diapositiva 21</vt:lpstr>
      <vt:lpstr>Diapositiva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SOLUCIONES TIPO SOLITON EN UN MODELO PARA LA DESNATURALIZACION DEL ADN</dc:title>
  <dc:creator>Fernando Ongay</dc:creator>
  <cp:lastModifiedBy>Fernando Ongay</cp:lastModifiedBy>
  <cp:revision>7</cp:revision>
  <dcterms:created xsi:type="dcterms:W3CDTF">2011-03-16T14:41:49Z</dcterms:created>
  <dcterms:modified xsi:type="dcterms:W3CDTF">2011-03-31T21:53:33Z</dcterms:modified>
</cp:coreProperties>
</file>